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522" y="-14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FD1FC09B-B0DD-4A45-AE2C-F41509DDB112}" type="datetimeFigureOut">
              <a:rPr lang="en-US" smtClean="0"/>
              <a:pPr/>
              <a:t>5/15/2023</a:t>
            </a:fld>
            <a:endParaRPr lang="en-US"/>
          </a:p>
        </p:txBody>
      </p:sp>
      <p:sp>
        <p:nvSpPr>
          <p:cNvPr id="16" name="Slide Number Placeholder 15"/>
          <p:cNvSpPr>
            <a:spLocks noGrp="1"/>
          </p:cNvSpPr>
          <p:nvPr>
            <p:ph type="sldNum" sz="quarter" idx="11"/>
          </p:nvPr>
        </p:nvSpPr>
        <p:spPr/>
        <p:txBody>
          <a:bodyPr/>
          <a:lstStyle/>
          <a:p>
            <a:fld id="{6C60B9AE-8D9B-4471-9F98-1BF11A6D3DD0}"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1FC09B-B0DD-4A45-AE2C-F41509DDB112}"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0B9AE-8D9B-4471-9F98-1BF11A6D3DD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D1FC09B-B0DD-4A45-AE2C-F41509DDB112}"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0B9AE-8D9B-4471-9F98-1BF11A6D3DD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FD1FC09B-B0DD-4A45-AE2C-F41509DDB112}" type="datetimeFigureOut">
              <a:rPr lang="en-US" smtClean="0"/>
              <a:pPr/>
              <a:t>5/15/2023</a:t>
            </a:fld>
            <a:endParaRPr lang="en-US"/>
          </a:p>
        </p:txBody>
      </p:sp>
      <p:sp>
        <p:nvSpPr>
          <p:cNvPr id="15" name="Slide Number Placeholder 14"/>
          <p:cNvSpPr>
            <a:spLocks noGrp="1"/>
          </p:cNvSpPr>
          <p:nvPr>
            <p:ph type="sldNum" sz="quarter" idx="15"/>
          </p:nvPr>
        </p:nvSpPr>
        <p:spPr/>
        <p:txBody>
          <a:bodyPr/>
          <a:lstStyle>
            <a:lvl1pPr algn="ctr">
              <a:defRPr/>
            </a:lvl1pPr>
          </a:lstStyle>
          <a:p>
            <a:fld id="{6C60B9AE-8D9B-4471-9F98-1BF11A6D3DD0}"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1FC09B-B0DD-4A45-AE2C-F41509DDB112}"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0B9AE-8D9B-4471-9F98-1BF11A6D3DD0}"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D1FC09B-B0DD-4A45-AE2C-F41509DDB112}" type="datetimeFigureOut">
              <a:rPr lang="en-US" smtClean="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0B9AE-8D9B-4471-9F98-1BF11A6D3DD0}"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6C60B9AE-8D9B-4471-9F98-1BF11A6D3DD0}"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FD1FC09B-B0DD-4A45-AE2C-F41509DDB112}" type="datetimeFigureOut">
              <a:rPr lang="en-US" smtClean="0"/>
              <a:pPr/>
              <a:t>5/15/2023</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FC09B-B0DD-4A45-AE2C-F41509DDB112}" type="datetimeFigureOut">
              <a:rPr lang="en-US" smtClean="0"/>
              <a:pPr/>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60B9AE-8D9B-4471-9F98-1BF11A6D3DD0}"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FC09B-B0DD-4A45-AE2C-F41509DDB112}" type="datetimeFigureOut">
              <a:rPr lang="en-US" smtClean="0"/>
              <a:pPr/>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60B9AE-8D9B-4471-9F98-1BF11A6D3DD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FD1FC09B-B0DD-4A45-AE2C-F41509DDB112}" type="datetimeFigureOut">
              <a:rPr lang="en-US" smtClean="0"/>
              <a:pPr/>
              <a:t>5/15/2023</a:t>
            </a:fld>
            <a:endParaRPr lang="en-US"/>
          </a:p>
        </p:txBody>
      </p:sp>
      <p:sp>
        <p:nvSpPr>
          <p:cNvPr id="9" name="Slide Number Placeholder 8"/>
          <p:cNvSpPr>
            <a:spLocks noGrp="1"/>
          </p:cNvSpPr>
          <p:nvPr>
            <p:ph type="sldNum" sz="quarter" idx="15"/>
          </p:nvPr>
        </p:nvSpPr>
        <p:spPr/>
        <p:txBody>
          <a:bodyPr/>
          <a:lstStyle/>
          <a:p>
            <a:fld id="{6C60B9AE-8D9B-4471-9F98-1BF11A6D3DD0}"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FD1FC09B-B0DD-4A45-AE2C-F41509DDB112}" type="datetimeFigureOut">
              <a:rPr lang="en-US" smtClean="0"/>
              <a:pPr/>
              <a:t>5/15/2023</a:t>
            </a:fld>
            <a:endParaRPr lang="en-US"/>
          </a:p>
        </p:txBody>
      </p:sp>
      <p:sp>
        <p:nvSpPr>
          <p:cNvPr id="9" name="Slide Number Placeholder 8"/>
          <p:cNvSpPr>
            <a:spLocks noGrp="1"/>
          </p:cNvSpPr>
          <p:nvPr>
            <p:ph type="sldNum" sz="quarter" idx="11"/>
          </p:nvPr>
        </p:nvSpPr>
        <p:spPr/>
        <p:txBody>
          <a:bodyPr/>
          <a:lstStyle/>
          <a:p>
            <a:fld id="{6C60B9AE-8D9B-4471-9F98-1BF11A6D3DD0}"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FD1FC09B-B0DD-4A45-AE2C-F41509DDB112}" type="datetimeFigureOut">
              <a:rPr lang="en-US" smtClean="0"/>
              <a:pPr/>
              <a:t>5/15/2023</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6C60B9AE-8D9B-4471-9F98-1BF11A6D3DD0}"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9.jpeg"/></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home.jpg"/>
          <p:cNvPicPr>
            <a:picLocks noChangeAspect="1"/>
          </p:cNvPicPr>
          <p:nvPr/>
        </p:nvPicPr>
        <p:blipFill>
          <a:blip r:embed="rId2" cstate="print"/>
          <a:stretch>
            <a:fillRect/>
          </a:stretch>
        </p:blipFill>
        <p:spPr>
          <a:xfrm>
            <a:off x="-43032" y="0"/>
            <a:ext cx="9187031" cy="6858000"/>
          </a:xfrm>
          <a:prstGeom prst="rect">
            <a:avLst/>
          </a:prstGeom>
        </p:spPr>
      </p:pic>
      <p:sp>
        <p:nvSpPr>
          <p:cNvPr id="5" name="TextBox 4"/>
          <p:cNvSpPr txBox="1"/>
          <p:nvPr/>
        </p:nvSpPr>
        <p:spPr>
          <a:xfrm>
            <a:off x="-152400" y="4648200"/>
            <a:ext cx="9296400" cy="1323439"/>
          </a:xfrm>
          <a:prstGeom prst="rect">
            <a:avLst/>
          </a:prstGeom>
          <a:noFill/>
        </p:spPr>
        <p:txBody>
          <a:bodyPr wrap="square" rtlCol="0" anchor="ctr">
            <a:spAutoFit/>
          </a:bodyPr>
          <a:lstStyle/>
          <a:p>
            <a:pPr algn="ctr"/>
            <a:r>
              <a:rPr lang="en-US" sz="8000" dirty="0" smtClean="0">
                <a:solidFill>
                  <a:srgbClr val="00B0F0"/>
                </a:solidFill>
                <a:latin typeface="Bahnschrift SemiBold SemiConden" pitchFamily="34" charset="0"/>
              </a:rPr>
              <a:t>WELCOME</a:t>
            </a:r>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 y="457200"/>
            <a:ext cx="4191000" cy="609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572000" y="381000"/>
            <a:ext cx="4343400" cy="6172200"/>
          </a:xfrm>
          <a:prstGeom prst="roundRect">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04800" y="838200"/>
            <a:ext cx="3810000" cy="5262979"/>
          </a:xfrm>
          <a:prstGeom prst="rect">
            <a:avLst/>
          </a:prstGeom>
        </p:spPr>
        <p:txBody>
          <a:bodyPr wrap="square">
            <a:spAutoFit/>
          </a:bodyPr>
          <a:lstStyle/>
          <a:p>
            <a:r>
              <a:rPr lang="en-IN" sz="2400" b="1" dirty="0" smtClean="0"/>
              <a:t>Disadvantages of Tillage</a:t>
            </a:r>
          </a:p>
          <a:p>
            <a:endParaRPr lang="en-IN" sz="2400" b="1" dirty="0" smtClean="0"/>
          </a:p>
          <a:p>
            <a:r>
              <a:rPr lang="en-IN" dirty="0" smtClean="0"/>
              <a:t>One disadvantage of tillage is that it can lead to soil erosion. When the soil is broken up, it becomes more vulnerable to wind and water erosion, which can wash away valuable topsoil.</a:t>
            </a:r>
          </a:p>
          <a:p>
            <a:endParaRPr lang="en-IN" dirty="0" smtClean="0"/>
          </a:p>
          <a:p>
            <a:r>
              <a:rPr lang="en-IN" dirty="0" smtClean="0"/>
              <a:t>Tillage can also disrupt the natural balance of soil microorganisms. These microorganisms play an important role in breaking down organic matter and releasing nutrients into the soil. Excessive tillage can destroy these microorganisms and reduce soil fertility.</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800"/>
            <a:ext cx="9144000" cy="523220"/>
          </a:xfrm>
          <a:prstGeom prst="rect">
            <a:avLst/>
          </a:prstGeom>
          <a:noFill/>
        </p:spPr>
        <p:txBody>
          <a:bodyPr wrap="square" rtlCol="0">
            <a:spAutoFit/>
          </a:bodyPr>
          <a:lstStyle/>
          <a:p>
            <a:pPr algn="ctr"/>
            <a:r>
              <a:rPr lang="en-US" sz="2800" dirty="0" smtClean="0">
                <a:solidFill>
                  <a:schemeClr val="bg1"/>
                </a:solidFill>
              </a:rPr>
              <a:t>TYPES OF TILLAGE</a:t>
            </a:r>
            <a:endParaRPr lang="en-US" sz="2800" dirty="0">
              <a:solidFill>
                <a:schemeClr val="bg1"/>
              </a:solidFill>
            </a:endParaRPr>
          </a:p>
        </p:txBody>
      </p:sp>
      <p:cxnSp>
        <p:nvCxnSpPr>
          <p:cNvPr id="25" name="Straight Arrow Connector 24"/>
          <p:cNvCxnSpPr/>
          <p:nvPr/>
        </p:nvCxnSpPr>
        <p:spPr>
          <a:xfrm>
            <a:off x="2362200" y="2133600"/>
            <a:ext cx="0" cy="762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a:xfrm>
            <a:off x="762000" y="609600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2" name="Rectangle 41"/>
          <p:cNvSpPr/>
          <p:nvPr/>
        </p:nvSpPr>
        <p:spPr>
          <a:xfrm>
            <a:off x="609600" y="33528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PRIMARY TILLAGE</a:t>
            </a:r>
            <a:endParaRPr lang="en-US" dirty="0">
              <a:solidFill>
                <a:schemeClr val="bg1"/>
              </a:solidFill>
            </a:endParaRPr>
          </a:p>
        </p:txBody>
      </p:sp>
      <p:sp>
        <p:nvSpPr>
          <p:cNvPr id="43" name="Rectangle 42"/>
          <p:cNvSpPr/>
          <p:nvPr/>
        </p:nvSpPr>
        <p:spPr>
          <a:xfrm>
            <a:off x="3657600" y="33528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SECONDARY TILLAGE</a:t>
            </a:r>
            <a:endParaRPr lang="en-US" dirty="0">
              <a:solidFill>
                <a:schemeClr val="bg1"/>
              </a:solidFill>
            </a:endParaRPr>
          </a:p>
        </p:txBody>
      </p:sp>
      <p:cxnSp>
        <p:nvCxnSpPr>
          <p:cNvPr id="46" name="Straight Arrow Connector 45"/>
          <p:cNvCxnSpPr/>
          <p:nvPr/>
        </p:nvCxnSpPr>
        <p:spPr>
          <a:xfrm>
            <a:off x="1524000" y="28956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Straight Arrow Connector 46"/>
          <p:cNvCxnSpPr/>
          <p:nvPr/>
        </p:nvCxnSpPr>
        <p:spPr>
          <a:xfrm>
            <a:off x="4572000" y="28956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9" name="Rectangle 48"/>
          <p:cNvSpPr/>
          <p:nvPr/>
        </p:nvSpPr>
        <p:spPr>
          <a:xfrm>
            <a:off x="1143000" y="57912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YEAR ROUND TILLAGE</a:t>
            </a:r>
            <a:endParaRPr lang="en-US" dirty="0">
              <a:solidFill>
                <a:schemeClr val="bg1"/>
              </a:solidFill>
            </a:endParaRPr>
          </a:p>
        </p:txBody>
      </p:sp>
      <p:sp>
        <p:nvSpPr>
          <p:cNvPr id="50" name="Rectangle 49"/>
          <p:cNvSpPr/>
          <p:nvPr/>
        </p:nvSpPr>
        <p:spPr>
          <a:xfrm>
            <a:off x="1143000" y="4343400"/>
            <a:ext cx="1905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DEEP TILLAGE</a:t>
            </a:r>
            <a:endParaRPr lang="en-US" dirty="0">
              <a:solidFill>
                <a:schemeClr val="bg1"/>
              </a:solidFill>
            </a:endParaRPr>
          </a:p>
        </p:txBody>
      </p:sp>
      <p:sp>
        <p:nvSpPr>
          <p:cNvPr id="51" name="Rectangle 50"/>
          <p:cNvSpPr/>
          <p:nvPr/>
        </p:nvSpPr>
        <p:spPr>
          <a:xfrm>
            <a:off x="1143000" y="5029200"/>
            <a:ext cx="1905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SUB SOILING</a:t>
            </a:r>
            <a:endParaRPr lang="en-US" dirty="0">
              <a:solidFill>
                <a:schemeClr val="bg1"/>
              </a:solidFill>
            </a:endParaRPr>
          </a:p>
        </p:txBody>
      </p:sp>
      <p:cxnSp>
        <p:nvCxnSpPr>
          <p:cNvPr id="52" name="Straight Connector 51"/>
          <p:cNvCxnSpPr/>
          <p:nvPr/>
        </p:nvCxnSpPr>
        <p:spPr>
          <a:xfrm>
            <a:off x="762000" y="3962400"/>
            <a:ext cx="0" cy="2133600"/>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a:off x="762000" y="525780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a:off x="762000" y="457200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1" name="Rectangle 80"/>
          <p:cNvSpPr/>
          <p:nvPr/>
        </p:nvSpPr>
        <p:spPr>
          <a:xfrm>
            <a:off x="1371600" y="15240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PREPARATORY CULTIVATION</a:t>
            </a:r>
            <a:endParaRPr lang="en-US" dirty="0">
              <a:solidFill>
                <a:schemeClr val="bg1"/>
              </a:solidFill>
            </a:endParaRPr>
          </a:p>
        </p:txBody>
      </p:sp>
      <p:sp>
        <p:nvSpPr>
          <p:cNvPr id="95" name="Rectangle 94"/>
          <p:cNvSpPr/>
          <p:nvPr/>
        </p:nvSpPr>
        <p:spPr>
          <a:xfrm>
            <a:off x="5638800" y="15240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AFTER CULTIVATION</a:t>
            </a:r>
            <a:endParaRPr lang="en-US" dirty="0">
              <a:solidFill>
                <a:schemeClr val="bg1"/>
              </a:solidFill>
            </a:endParaRPr>
          </a:p>
        </p:txBody>
      </p:sp>
      <p:cxnSp>
        <p:nvCxnSpPr>
          <p:cNvPr id="98" name="Straight Connector 97"/>
          <p:cNvCxnSpPr/>
          <p:nvPr/>
        </p:nvCxnSpPr>
        <p:spPr>
          <a:xfrm>
            <a:off x="2133600" y="1143000"/>
            <a:ext cx="4343400" cy="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Arrow Connector 99"/>
          <p:cNvCxnSpPr/>
          <p:nvPr/>
        </p:nvCxnSpPr>
        <p:spPr>
          <a:xfrm>
            <a:off x="2133600" y="1143000"/>
            <a:ext cx="0"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2" name="Straight Arrow Connector 101"/>
          <p:cNvCxnSpPr/>
          <p:nvPr/>
        </p:nvCxnSpPr>
        <p:spPr>
          <a:xfrm>
            <a:off x="6477000" y="1143000"/>
            <a:ext cx="0"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3" name="Straight Arrow Connector 102"/>
          <p:cNvCxnSpPr/>
          <p:nvPr/>
        </p:nvCxnSpPr>
        <p:spPr>
          <a:xfrm>
            <a:off x="4495800" y="762000"/>
            <a:ext cx="0" cy="381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a:off x="1524000" y="2895600"/>
            <a:ext cx="3048000" cy="0"/>
          </a:xfrm>
          <a:prstGeom prst="line">
            <a:avLst/>
          </a:prstGeom>
        </p:spPr>
        <p:style>
          <a:lnRef idx="3">
            <a:schemeClr val="dk1"/>
          </a:lnRef>
          <a:fillRef idx="0">
            <a:schemeClr val="dk1"/>
          </a:fillRef>
          <a:effectRef idx="2">
            <a:schemeClr val="dk1"/>
          </a:effectRef>
          <a:fontRef idx="minor">
            <a:schemeClr val="tx1"/>
          </a:fontRef>
        </p:style>
      </p:cxnSp>
      <p:sp>
        <p:nvSpPr>
          <p:cNvPr id="106" name="Rectangle 105"/>
          <p:cNvSpPr/>
          <p:nvPr/>
        </p:nvSpPr>
        <p:spPr>
          <a:xfrm>
            <a:off x="6019800" y="32766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LAYOUT OF SEEDBED</a:t>
            </a:r>
            <a:endParaRPr lang="en-US" dirty="0">
              <a:solidFill>
                <a:schemeClr val="bg1"/>
              </a:solidFill>
            </a:endParaRPr>
          </a:p>
        </p:txBody>
      </p:sp>
      <p:cxnSp>
        <p:nvCxnSpPr>
          <p:cNvPr id="108" name="Straight Arrow Connector 107"/>
          <p:cNvCxnSpPr/>
          <p:nvPr/>
        </p:nvCxnSpPr>
        <p:spPr>
          <a:xfrm>
            <a:off x="6705600" y="2133600"/>
            <a:ext cx="0" cy="1143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 y="457200"/>
            <a:ext cx="4191000" cy="609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572000" y="381000"/>
            <a:ext cx="4343400" cy="6172200"/>
          </a:xfrm>
          <a:prstGeom prst="roundRect">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04800" y="838200"/>
            <a:ext cx="3810000" cy="5232202"/>
          </a:xfrm>
          <a:prstGeom prst="rect">
            <a:avLst/>
          </a:prstGeom>
        </p:spPr>
        <p:txBody>
          <a:bodyPr wrap="square">
            <a:spAutoFit/>
          </a:bodyPr>
          <a:lstStyle/>
          <a:p>
            <a:pPr algn="ctr"/>
            <a:r>
              <a:rPr lang="en-US" sz="2400" dirty="0" smtClean="0">
                <a:solidFill>
                  <a:schemeClr val="bg1"/>
                </a:solidFill>
              </a:rPr>
              <a:t>PRIMARY TILLAGE</a:t>
            </a:r>
          </a:p>
          <a:p>
            <a:endParaRPr lang="en-IN" sz="2400" b="1" dirty="0" smtClean="0"/>
          </a:p>
          <a:p>
            <a:r>
              <a:rPr lang="en-IN" dirty="0" smtClean="0"/>
              <a:t>Primary tillage is the first soil tillage after the last harvest. It is normally conducted when the soil is wet enough to allow </a:t>
            </a:r>
            <a:r>
              <a:rPr lang="en-IN" dirty="0" err="1" smtClean="0"/>
              <a:t>plowing</a:t>
            </a:r>
            <a:r>
              <a:rPr lang="en-IN" dirty="0" smtClean="0"/>
              <a:t> and strong enough to give reasonable levels of traction.</a:t>
            </a:r>
          </a:p>
          <a:p>
            <a:endParaRPr lang="en-IN" dirty="0" smtClean="0"/>
          </a:p>
          <a:p>
            <a:r>
              <a:rPr lang="en-IN" sz="1600" dirty="0" smtClean="0">
                <a:solidFill>
                  <a:schemeClr val="bg1"/>
                </a:solidFill>
              </a:rPr>
              <a:t>OBJECTIVES OF PRIMARY TILLAGE</a:t>
            </a:r>
          </a:p>
          <a:p>
            <a:pPr>
              <a:buFont typeface="Wingdings" pitchFamily="2" charset="2"/>
              <a:buChar char="Ø"/>
            </a:pPr>
            <a:r>
              <a:rPr lang="en-IN" dirty="0" smtClean="0"/>
              <a:t> To reduce soil strength</a:t>
            </a:r>
          </a:p>
          <a:p>
            <a:pPr>
              <a:buFont typeface="Wingdings" pitchFamily="2" charset="2"/>
              <a:buChar char="Ø"/>
            </a:pPr>
            <a:endParaRPr lang="en-IN" dirty="0" smtClean="0"/>
          </a:p>
          <a:p>
            <a:pPr>
              <a:buFont typeface="Wingdings" pitchFamily="2" charset="2"/>
              <a:buChar char="Ø"/>
            </a:pPr>
            <a:r>
              <a:rPr lang="en-IN" dirty="0" smtClean="0"/>
              <a:t>To rearrange aggregates</a:t>
            </a:r>
          </a:p>
          <a:p>
            <a:pPr>
              <a:buFont typeface="Wingdings" pitchFamily="2" charset="2"/>
              <a:buChar char="Ø"/>
            </a:pPr>
            <a:endParaRPr lang="en-IN" dirty="0" smtClean="0"/>
          </a:p>
          <a:p>
            <a:pPr>
              <a:buFont typeface="Wingdings" pitchFamily="2" charset="2"/>
              <a:buChar char="Ø"/>
            </a:pPr>
            <a:r>
              <a:rPr lang="en-IN" dirty="0" smtClean="0"/>
              <a:t>To cover plant materials and burry weeds</a:t>
            </a:r>
          </a:p>
          <a:p>
            <a:pPr>
              <a:buFont typeface="Wingdings" pitchFamily="2" charset="2"/>
              <a:buChar char="Ø"/>
            </a:pPr>
            <a:endParaRPr lang="en-IN" dirty="0" smtClean="0"/>
          </a:p>
          <a:p>
            <a:pPr>
              <a:buFont typeface="Wingdings" pitchFamily="2" charset="2"/>
              <a:buChar char="Ø"/>
            </a:pPr>
            <a:r>
              <a:rPr lang="en-IN" dirty="0" smtClean="0"/>
              <a:t>To kill insects and pests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 y="457200"/>
            <a:ext cx="4191000" cy="609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04800" y="685800"/>
            <a:ext cx="3810000" cy="5170646"/>
          </a:xfrm>
          <a:prstGeom prst="rect">
            <a:avLst/>
          </a:prstGeom>
        </p:spPr>
        <p:txBody>
          <a:bodyPr wrap="square">
            <a:spAutoFit/>
          </a:bodyPr>
          <a:lstStyle/>
          <a:p>
            <a:r>
              <a:rPr lang="en-IN" sz="2000" b="1" dirty="0" smtClean="0">
                <a:solidFill>
                  <a:schemeClr val="bg1"/>
                </a:solidFill>
              </a:rPr>
              <a:t>PRIMARY TILLAGE IMPLEMENTS</a:t>
            </a:r>
          </a:p>
          <a:p>
            <a:endParaRPr lang="en-IN" sz="2000" b="1" dirty="0" smtClean="0"/>
          </a:p>
          <a:p>
            <a:r>
              <a:rPr lang="en-IN" b="1" dirty="0" smtClean="0"/>
              <a:t>✓ Wooden plough Soil Turning Ploughs</a:t>
            </a:r>
          </a:p>
          <a:p>
            <a:endParaRPr lang="en-IN" b="1" dirty="0" smtClean="0"/>
          </a:p>
          <a:p>
            <a:r>
              <a:rPr lang="en-IN" b="1" dirty="0" smtClean="0"/>
              <a:t>✓Mouldboard Plough</a:t>
            </a:r>
          </a:p>
          <a:p>
            <a:endParaRPr lang="en-IN" b="1" dirty="0" smtClean="0"/>
          </a:p>
          <a:p>
            <a:r>
              <a:rPr lang="en-IN" b="1" dirty="0" smtClean="0"/>
              <a:t>✓ Disc Plough</a:t>
            </a:r>
          </a:p>
          <a:p>
            <a:endParaRPr lang="en-IN" b="1" dirty="0" smtClean="0"/>
          </a:p>
          <a:p>
            <a:r>
              <a:rPr lang="en-IN" b="1" dirty="0" smtClean="0"/>
              <a:t>✓ Turn-wrest or Reversible or One-way Plough</a:t>
            </a:r>
          </a:p>
          <a:p>
            <a:endParaRPr lang="en-IN" b="1" dirty="0" smtClean="0"/>
          </a:p>
          <a:p>
            <a:r>
              <a:rPr lang="en-IN" b="1" dirty="0" smtClean="0"/>
              <a:t>✓ Subsoil Plough </a:t>
            </a:r>
          </a:p>
          <a:p>
            <a:endParaRPr lang="en-IN" b="1" dirty="0" smtClean="0"/>
          </a:p>
          <a:p>
            <a:r>
              <a:rPr lang="en-IN" b="1" dirty="0" smtClean="0"/>
              <a:t>✓Chisel Plough</a:t>
            </a:r>
          </a:p>
          <a:p>
            <a:endParaRPr lang="en-IN" b="1" dirty="0" smtClean="0"/>
          </a:p>
          <a:p>
            <a:r>
              <a:rPr lang="en-IN" b="1" dirty="0" smtClean="0"/>
              <a:t>✓ Rotary Plough</a:t>
            </a:r>
            <a:endParaRPr lang="en-IN" dirty="0"/>
          </a:p>
        </p:txBody>
      </p:sp>
      <p:sp>
        <p:nvSpPr>
          <p:cNvPr id="9" name="Rounded Rectangle 8"/>
          <p:cNvSpPr/>
          <p:nvPr/>
        </p:nvSpPr>
        <p:spPr>
          <a:xfrm>
            <a:off x="6934200" y="1828800"/>
            <a:ext cx="2057400" cy="1447800"/>
          </a:xfrm>
          <a:prstGeom prst="roundRect">
            <a:avLst/>
          </a:prstGeom>
          <a:blipFill>
            <a:blip r:embed="rId2"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8200" y="3657600"/>
            <a:ext cx="2057400" cy="1447800"/>
          </a:xfrm>
          <a:prstGeom prst="roundRect">
            <a:avLst/>
          </a:prstGeom>
          <a:blipFill>
            <a:blip r:embed="rId3"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934200" y="3581400"/>
            <a:ext cx="2057400" cy="1447800"/>
          </a:xfrm>
          <a:prstGeom prst="roundRect">
            <a:avLst/>
          </a:prstGeom>
          <a:blipFill>
            <a:blip r:embed="rId4"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934200" y="228600"/>
            <a:ext cx="2057400" cy="1447800"/>
          </a:xfrm>
          <a:prstGeom prst="roundRect">
            <a:avLst/>
          </a:prstGeom>
          <a:blipFill>
            <a:blip r:embed="rId5" cstate="print"/>
            <a:stretch>
              <a:fillRect/>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72000" y="228600"/>
            <a:ext cx="2057400" cy="1447800"/>
          </a:xfrm>
          <a:prstGeom prst="roundRect">
            <a:avLst/>
          </a:prstGeom>
          <a:blipFill>
            <a:blip r:embed="rId6"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572000" y="1905000"/>
            <a:ext cx="2057400" cy="1447800"/>
          </a:xfrm>
          <a:prstGeom prst="roundRect">
            <a:avLst/>
          </a:prstGeom>
          <a:blipFill>
            <a:blip r:embed="rId7" cstate="prin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943600" y="5410200"/>
            <a:ext cx="1981200" cy="1295400"/>
          </a:xfrm>
          <a:prstGeom prst="roundRect">
            <a:avLst/>
          </a:prstGeom>
          <a:blipFill>
            <a:blip r:embed="rId8"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 y="457200"/>
            <a:ext cx="4191000" cy="609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572000" y="381000"/>
            <a:ext cx="4343400" cy="6172200"/>
          </a:xfrm>
          <a:prstGeom prst="roundRect">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04800" y="838200"/>
            <a:ext cx="3810000" cy="5816977"/>
          </a:xfrm>
          <a:prstGeom prst="rect">
            <a:avLst/>
          </a:prstGeom>
        </p:spPr>
        <p:txBody>
          <a:bodyPr wrap="square">
            <a:spAutoFit/>
          </a:bodyPr>
          <a:lstStyle/>
          <a:p>
            <a:r>
              <a:rPr lang="en-IN" sz="2400" dirty="0" smtClean="0">
                <a:solidFill>
                  <a:schemeClr val="bg1"/>
                </a:solidFill>
              </a:rPr>
              <a:t>SECONDARY TILLAGE</a:t>
            </a:r>
          </a:p>
          <a:p>
            <a:r>
              <a:rPr lang="en-IN" sz="2400" dirty="0" smtClean="0">
                <a:solidFill>
                  <a:schemeClr val="bg1"/>
                </a:solidFill>
              </a:rPr>
              <a:t> </a:t>
            </a:r>
            <a:r>
              <a:rPr lang="en-IN" dirty="0" smtClean="0"/>
              <a:t>Secondary tillage consists of conditioning the soil to meet the different tillage objectives of the farm. These operations consume less power per unit area compared to primary tillage operations.</a:t>
            </a:r>
          </a:p>
          <a:p>
            <a:endParaRPr lang="en-IN" dirty="0" smtClean="0">
              <a:solidFill>
                <a:schemeClr val="bg1"/>
              </a:solidFill>
            </a:endParaRPr>
          </a:p>
          <a:p>
            <a:r>
              <a:rPr lang="en-IN" dirty="0" smtClean="0">
                <a:solidFill>
                  <a:schemeClr val="bg1"/>
                </a:solidFill>
              </a:rPr>
              <a:t>OBJECTIVES OF SECONDARY </a:t>
            </a:r>
          </a:p>
          <a:p>
            <a:endParaRPr lang="en-IN" dirty="0" smtClean="0">
              <a:solidFill>
                <a:schemeClr val="bg1"/>
              </a:solidFill>
            </a:endParaRPr>
          </a:p>
          <a:p>
            <a:pPr>
              <a:buFont typeface="Wingdings" pitchFamily="2" charset="2"/>
              <a:buChar char="Ø"/>
            </a:pPr>
            <a:r>
              <a:rPr lang="en-IN" dirty="0" smtClean="0"/>
              <a:t>Tillage Improve soil tilt and prepare a seedbed.</a:t>
            </a:r>
          </a:p>
          <a:p>
            <a:pPr>
              <a:buFont typeface="Wingdings" pitchFamily="2" charset="2"/>
              <a:buChar char="Ø"/>
            </a:pPr>
            <a:r>
              <a:rPr lang="en-IN" dirty="0" smtClean="0"/>
              <a:t>Manipulate plant residues and farm wastes.</a:t>
            </a:r>
          </a:p>
          <a:p>
            <a:pPr>
              <a:buFont typeface="Wingdings" pitchFamily="2" charset="2"/>
              <a:buChar char="Ø"/>
            </a:pPr>
            <a:r>
              <a:rPr lang="en-IN" dirty="0" smtClean="0"/>
              <a:t> Manage water and air in the soil Control weeds and soil-borne insects pests and diseases.</a:t>
            </a:r>
          </a:p>
          <a:p>
            <a:pPr>
              <a:buFont typeface="Wingdings" pitchFamily="2" charset="2"/>
              <a:buChar char="Ø"/>
            </a:pPr>
            <a:r>
              <a:rPr lang="en-IN" dirty="0" smtClean="0"/>
              <a:t> Establish a surface layer which prevents wind and soil erosion</a:t>
            </a:r>
          </a:p>
          <a:p>
            <a:pPr>
              <a:buFont typeface="Wingdings" pitchFamily="2" charset="2"/>
              <a:buChar char="Ø"/>
            </a:pPr>
            <a:endParaRPr lang="en-IN"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 y="457200"/>
            <a:ext cx="4191000" cy="609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04800" y="533400"/>
            <a:ext cx="3810000" cy="6463308"/>
          </a:xfrm>
          <a:prstGeom prst="rect">
            <a:avLst/>
          </a:prstGeom>
        </p:spPr>
        <p:txBody>
          <a:bodyPr wrap="square">
            <a:spAutoFit/>
          </a:bodyPr>
          <a:lstStyle/>
          <a:p>
            <a:pPr algn="ctr"/>
            <a:r>
              <a:rPr lang="en-IN" b="1" dirty="0" smtClean="0">
                <a:solidFill>
                  <a:schemeClr val="bg1"/>
                </a:solidFill>
              </a:rPr>
              <a:t>SECONDARY TILLAGE IMPLEMENTS</a:t>
            </a:r>
          </a:p>
          <a:p>
            <a:pPr>
              <a:buFont typeface="Wingdings" pitchFamily="2" charset="2"/>
              <a:buChar char="Ø"/>
            </a:pPr>
            <a:r>
              <a:rPr lang="en-IN" b="1" dirty="0" smtClean="0"/>
              <a:t>Harrow</a:t>
            </a:r>
          </a:p>
          <a:p>
            <a:pPr>
              <a:buFont typeface="Wingdings" pitchFamily="2" charset="2"/>
              <a:buChar char="Ø"/>
            </a:pPr>
            <a:endParaRPr lang="en-IN" b="1" dirty="0" smtClean="0"/>
          </a:p>
          <a:p>
            <a:pPr>
              <a:buFont typeface="Wingdings" pitchFamily="2" charset="2"/>
              <a:buChar char="Ø"/>
            </a:pPr>
            <a:r>
              <a:rPr lang="en-IN" b="1" dirty="0" smtClean="0"/>
              <a:t> Disc harrow</a:t>
            </a:r>
          </a:p>
          <a:p>
            <a:pPr>
              <a:buFont typeface="Wingdings" pitchFamily="2" charset="2"/>
              <a:buChar char="Ø"/>
            </a:pPr>
            <a:endParaRPr lang="en-IN" b="1" dirty="0" smtClean="0"/>
          </a:p>
          <a:p>
            <a:pPr>
              <a:buFont typeface="Wingdings" pitchFamily="2" charset="2"/>
              <a:buChar char="Ø"/>
            </a:pPr>
            <a:r>
              <a:rPr lang="en-IN" b="1" dirty="0" smtClean="0"/>
              <a:t>Spike tooth harrow</a:t>
            </a:r>
          </a:p>
          <a:p>
            <a:pPr>
              <a:buFont typeface="Wingdings" pitchFamily="2" charset="2"/>
              <a:buChar char="Ø"/>
            </a:pPr>
            <a:endParaRPr lang="en-IN" b="1" dirty="0" smtClean="0"/>
          </a:p>
          <a:p>
            <a:pPr>
              <a:buFont typeface="Wingdings" pitchFamily="2" charset="2"/>
              <a:buChar char="Ø"/>
            </a:pPr>
            <a:r>
              <a:rPr lang="en-IN" b="1" dirty="0" smtClean="0"/>
              <a:t>Spring tooth harrow</a:t>
            </a:r>
          </a:p>
          <a:p>
            <a:pPr>
              <a:buFont typeface="Wingdings" pitchFamily="2" charset="2"/>
              <a:buChar char="Ø"/>
            </a:pPr>
            <a:endParaRPr lang="en-IN" b="1" dirty="0" smtClean="0"/>
          </a:p>
          <a:p>
            <a:pPr>
              <a:buFont typeface="Wingdings" pitchFamily="2" charset="2"/>
              <a:buChar char="Ø"/>
            </a:pPr>
            <a:r>
              <a:rPr lang="en-IN" b="1" dirty="0" smtClean="0"/>
              <a:t>Triangular harrow</a:t>
            </a:r>
          </a:p>
          <a:p>
            <a:pPr>
              <a:buFont typeface="Wingdings" pitchFamily="2" charset="2"/>
              <a:buChar char="Ø"/>
            </a:pPr>
            <a:endParaRPr lang="en-IN" b="1" dirty="0" smtClean="0"/>
          </a:p>
          <a:p>
            <a:pPr>
              <a:buFont typeface="Wingdings" pitchFamily="2" charset="2"/>
              <a:buChar char="Ø"/>
            </a:pPr>
            <a:r>
              <a:rPr lang="en-IN" b="1" dirty="0" smtClean="0"/>
              <a:t> Blade harrow (</a:t>
            </a:r>
            <a:r>
              <a:rPr lang="en-IN" b="1" dirty="0" err="1" smtClean="0"/>
              <a:t>Bakhar</a:t>
            </a:r>
            <a:r>
              <a:rPr lang="en-IN" b="1" dirty="0" smtClean="0"/>
              <a:t>) </a:t>
            </a:r>
          </a:p>
          <a:p>
            <a:pPr>
              <a:buFont typeface="Wingdings" pitchFamily="2" charset="2"/>
              <a:buChar char="Ø"/>
            </a:pPr>
            <a:endParaRPr lang="en-IN" b="1" dirty="0" smtClean="0"/>
          </a:p>
          <a:p>
            <a:pPr>
              <a:buFont typeface="Wingdings" pitchFamily="2" charset="2"/>
              <a:buChar char="Ø"/>
            </a:pPr>
            <a:r>
              <a:rPr lang="en-IN" b="1" dirty="0" err="1" smtClean="0"/>
              <a:t>Guntaka</a:t>
            </a:r>
            <a:endParaRPr lang="en-IN" b="1" dirty="0" smtClean="0"/>
          </a:p>
          <a:p>
            <a:pPr>
              <a:buFont typeface="Wingdings" pitchFamily="2" charset="2"/>
              <a:buChar char="Ø"/>
            </a:pPr>
            <a:endParaRPr lang="en-IN" b="1" dirty="0" smtClean="0"/>
          </a:p>
          <a:p>
            <a:pPr>
              <a:buFont typeface="Wingdings" pitchFamily="2" charset="2"/>
              <a:buChar char="Ø"/>
            </a:pPr>
            <a:r>
              <a:rPr lang="en-IN" b="1" dirty="0" smtClean="0"/>
              <a:t>Reciprocating power harrow</a:t>
            </a:r>
            <a:endParaRPr lang="en-IN" dirty="0" smtClean="0"/>
          </a:p>
          <a:p>
            <a:pPr>
              <a:buFont typeface="Wingdings" pitchFamily="2" charset="2"/>
              <a:buChar char="Ø"/>
            </a:pPr>
            <a:endParaRPr lang="en-IN" b="1" dirty="0" smtClean="0"/>
          </a:p>
          <a:p>
            <a:pPr>
              <a:buFont typeface="Wingdings" pitchFamily="2" charset="2"/>
              <a:buChar char="Ø"/>
            </a:pPr>
            <a:r>
              <a:rPr lang="en-IN" b="1" dirty="0" smtClean="0"/>
              <a:t>Acme harrow</a:t>
            </a:r>
          </a:p>
          <a:p>
            <a:pPr>
              <a:buFont typeface="Wingdings" pitchFamily="2" charset="2"/>
              <a:buChar char="Ø"/>
            </a:pPr>
            <a:endParaRPr lang="en-IN" b="1" dirty="0" smtClean="0"/>
          </a:p>
          <a:p>
            <a:pPr>
              <a:buFont typeface="Wingdings" pitchFamily="2" charset="2"/>
              <a:buChar char="Ø"/>
            </a:pPr>
            <a:r>
              <a:rPr lang="en-IN" b="1" dirty="0" smtClean="0"/>
              <a:t> </a:t>
            </a:r>
            <a:r>
              <a:rPr lang="en-IN" b="1" dirty="0" err="1" smtClean="0"/>
              <a:t>Patela</a:t>
            </a:r>
            <a:endParaRPr lang="en-IN" b="1" dirty="0" smtClean="0"/>
          </a:p>
          <a:p>
            <a:pPr>
              <a:buFont typeface="Wingdings" pitchFamily="2" charset="2"/>
              <a:buChar char="Ø"/>
            </a:pPr>
            <a:endParaRPr lang="en-IN" b="1" dirty="0" smtClean="0"/>
          </a:p>
          <a:p>
            <a:pPr>
              <a:buFont typeface="Wingdings" pitchFamily="2" charset="2"/>
              <a:buChar char="Ø"/>
            </a:pPr>
            <a:endParaRPr lang="en-IN" b="1" dirty="0" smtClean="0"/>
          </a:p>
        </p:txBody>
      </p:sp>
      <p:sp>
        <p:nvSpPr>
          <p:cNvPr id="5" name="Rounded Rectangle 4"/>
          <p:cNvSpPr/>
          <p:nvPr/>
        </p:nvSpPr>
        <p:spPr>
          <a:xfrm>
            <a:off x="6781800" y="457200"/>
            <a:ext cx="2057400" cy="1447800"/>
          </a:xfrm>
          <a:prstGeom prst="roundRect">
            <a:avLst/>
          </a:prstGeom>
          <a:blipFill>
            <a:blip r:embed="rId2"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858000" y="2057400"/>
            <a:ext cx="2057400" cy="1447800"/>
          </a:xfrm>
          <a:prstGeom prst="roundRect">
            <a:avLst/>
          </a:prstGeom>
          <a:blipFill>
            <a:blip r:embed="rId3"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858000" y="3657600"/>
            <a:ext cx="2057400" cy="1447800"/>
          </a:xfrm>
          <a:prstGeom prst="roundRect">
            <a:avLst/>
          </a:prstGeom>
          <a:blipFill>
            <a:blip r:embed="rId4"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858000" y="5257800"/>
            <a:ext cx="2057400" cy="1447800"/>
          </a:xfrm>
          <a:prstGeom prst="roundRect">
            <a:avLst/>
          </a:prstGeom>
          <a:blipFill>
            <a:blip r:embed="rId5"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572000" y="2133600"/>
            <a:ext cx="2057400" cy="1447800"/>
          </a:xfrm>
          <a:prstGeom prst="roundRect">
            <a:avLst/>
          </a:prstGeom>
          <a:blipFill>
            <a:blip r:embed="rId6"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572000" y="3657600"/>
            <a:ext cx="2057400" cy="1447800"/>
          </a:xfrm>
          <a:prstGeom prst="roundRect">
            <a:avLst/>
          </a:prstGeom>
          <a:blipFill>
            <a:blip r:embed="rId7"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0" y="5257800"/>
            <a:ext cx="2057400" cy="1447800"/>
          </a:xfrm>
          <a:prstGeom prst="roundRect">
            <a:avLst/>
          </a:prstGeom>
          <a:blipFill>
            <a:blip r:embed="rId8"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572000" y="457200"/>
            <a:ext cx="2057400" cy="1447800"/>
          </a:xfrm>
          <a:prstGeom prst="roundRect">
            <a:avLst/>
          </a:prstGeom>
          <a:blipFill>
            <a:blip r:embed="rId9" cstate="print"/>
            <a:stretch>
              <a:fillRect/>
            </a:stretch>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 y="457200"/>
            <a:ext cx="4191000" cy="609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572000" y="381000"/>
            <a:ext cx="4343400" cy="6172200"/>
          </a:xfrm>
          <a:prstGeom prst="roundRect">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04800" y="838200"/>
            <a:ext cx="3810000" cy="3877985"/>
          </a:xfrm>
          <a:prstGeom prst="rect">
            <a:avLst/>
          </a:prstGeom>
        </p:spPr>
        <p:txBody>
          <a:bodyPr wrap="square">
            <a:spAutoFit/>
          </a:bodyPr>
          <a:lstStyle/>
          <a:p>
            <a:r>
              <a:rPr lang="en-US" sz="2400" dirty="0" smtClean="0">
                <a:solidFill>
                  <a:schemeClr val="bg1"/>
                </a:solidFill>
              </a:rPr>
              <a:t>LAYOUT OF SEEDBED</a:t>
            </a:r>
            <a:r>
              <a:rPr lang="en-US" sz="2400" b="1" dirty="0" smtClean="0">
                <a:solidFill>
                  <a:schemeClr val="bg1"/>
                </a:solidFill>
              </a:rPr>
              <a:t> </a:t>
            </a:r>
          </a:p>
          <a:p>
            <a:endParaRPr lang="en-IN" sz="2400" b="1" dirty="0" smtClean="0"/>
          </a:p>
          <a:p>
            <a:pPr>
              <a:buFont typeface="Arial" pitchFamily="34" charset="0"/>
              <a:buChar char="•"/>
            </a:pPr>
            <a:r>
              <a:rPr lang="en-IN" dirty="0" smtClean="0"/>
              <a:t>After the seedbed preparation, the field is laid out properly for irrigation and sowing or planting seedlings. </a:t>
            </a:r>
          </a:p>
          <a:p>
            <a:pPr>
              <a:buFont typeface="Arial" pitchFamily="34" charset="0"/>
              <a:buChar char="•"/>
            </a:pPr>
            <a:endParaRPr lang="en-IN" dirty="0" smtClean="0"/>
          </a:p>
          <a:p>
            <a:pPr>
              <a:buFont typeface="Arial" pitchFamily="34" charset="0"/>
              <a:buChar char="•"/>
            </a:pPr>
            <a:r>
              <a:rPr lang="en-IN" dirty="0" smtClean="0"/>
              <a:t>These operations are crop specific. For most of the crops like wheat, soybean, pearl millet, groundnut, castor etc.</a:t>
            </a:r>
          </a:p>
          <a:p>
            <a:pPr>
              <a:buFont typeface="Arial" pitchFamily="34" charset="0"/>
              <a:buChar char="•"/>
            </a:pPr>
            <a:endParaRPr lang="en-IN" dirty="0" smtClean="0"/>
          </a:p>
          <a:p>
            <a:pPr>
              <a:buFont typeface="Arial" pitchFamily="34" charset="0"/>
              <a:buChar char="•"/>
            </a:pPr>
            <a:r>
              <a:rPr lang="en-IN" dirty="0" err="1" smtClean="0"/>
              <a:t>fIat</a:t>
            </a:r>
            <a:r>
              <a:rPr lang="en-IN" dirty="0" smtClean="0"/>
              <a:t> levelled seedbed is prepared.</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152400"/>
            <a:ext cx="9296400" cy="523220"/>
          </a:xfrm>
          <a:prstGeom prst="rect">
            <a:avLst/>
          </a:prstGeom>
          <a:noFill/>
        </p:spPr>
        <p:txBody>
          <a:bodyPr wrap="square" rtlCol="0">
            <a:spAutoFit/>
          </a:bodyPr>
          <a:lstStyle/>
          <a:p>
            <a:pPr algn="ctr" fontAlgn="base"/>
            <a:r>
              <a:rPr lang="en-IN" sz="2800" dirty="0" smtClean="0"/>
              <a:t>THE EFFECT OF TILLAGE ON SOIL</a:t>
            </a:r>
            <a:endParaRPr lang="en-IN" sz="2800" dirty="0"/>
          </a:p>
        </p:txBody>
      </p:sp>
      <p:sp>
        <p:nvSpPr>
          <p:cNvPr id="4" name="Rounded Rectangle 3"/>
          <p:cNvSpPr/>
          <p:nvPr/>
        </p:nvSpPr>
        <p:spPr>
          <a:xfrm>
            <a:off x="381000" y="685800"/>
            <a:ext cx="373380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IN" dirty="0" smtClean="0">
                <a:solidFill>
                  <a:schemeClr val="bg1"/>
                </a:solidFill>
              </a:rPr>
              <a:t>CHOOSING FREQUENT TILLAGE WITHIN A SEASON</a:t>
            </a:r>
          </a:p>
          <a:p>
            <a:pPr fontAlgn="base"/>
            <a:endParaRPr lang="en-IN" sz="1600" dirty="0" smtClean="0">
              <a:solidFill>
                <a:schemeClr val="bg1"/>
              </a:solidFill>
            </a:endParaRPr>
          </a:p>
          <a:p>
            <a:pPr fontAlgn="base"/>
            <a:r>
              <a:rPr lang="en-IN" sz="1600" dirty="0" smtClean="0"/>
              <a:t>Every growing season is different and the best managers make decisions based on frequent scouting and our knowledge of soil conservation practices.</a:t>
            </a:r>
            <a:endParaRPr lang="en-IN" sz="1600" dirty="0"/>
          </a:p>
        </p:txBody>
      </p:sp>
      <p:sp>
        <p:nvSpPr>
          <p:cNvPr id="8" name="Rounded Rectangle 7"/>
          <p:cNvSpPr/>
          <p:nvPr/>
        </p:nvSpPr>
        <p:spPr>
          <a:xfrm>
            <a:off x="4724400" y="4038600"/>
            <a:ext cx="3886200" cy="2667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IN" sz="1600" dirty="0" smtClean="0">
                <a:solidFill>
                  <a:schemeClr val="bg1"/>
                </a:solidFill>
              </a:rPr>
              <a:t>FREQUENT TILLAGE -- COSTLY IN MANY WAYS:-</a:t>
            </a:r>
          </a:p>
          <a:p>
            <a:pPr fontAlgn="base"/>
            <a:r>
              <a:rPr lang="en-IN" sz="1600" dirty="0" smtClean="0"/>
              <a:t>Frequent tillage can be costly in terms of soil quality, soil productivity and surface water quality as well as extra wear on machinery and extra </a:t>
            </a:r>
            <a:r>
              <a:rPr lang="en-IN" sz="1600" dirty="0" err="1" smtClean="0"/>
              <a:t>labor</a:t>
            </a:r>
            <a:r>
              <a:rPr lang="en-IN" sz="1600" dirty="0" smtClean="0"/>
              <a:t> requirements. Before making choices about tillage, producers should consider the impact of sustained frequent tillage on soil quality.</a:t>
            </a:r>
            <a:endParaRPr lang="en-IN" sz="1600" dirty="0"/>
          </a:p>
        </p:txBody>
      </p:sp>
      <p:sp>
        <p:nvSpPr>
          <p:cNvPr id="9" name="Rounded Rectangle 8"/>
          <p:cNvSpPr/>
          <p:nvPr/>
        </p:nvSpPr>
        <p:spPr>
          <a:xfrm>
            <a:off x="4724400" y="685800"/>
            <a:ext cx="3962400" cy="3124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IN" dirty="0" smtClean="0">
                <a:solidFill>
                  <a:schemeClr val="bg1"/>
                </a:solidFill>
              </a:rPr>
              <a:t>FREQUENT TILLAGE OVER A COUPLE SEASONS:- </a:t>
            </a:r>
          </a:p>
          <a:p>
            <a:pPr fontAlgn="base"/>
            <a:r>
              <a:rPr lang="en-IN" sz="1600" dirty="0" smtClean="0"/>
              <a:t>When producers use unnecessary tillage, more serious problems begin to occur. Without a break from tillage, a total break down of soil structure is possible. Soil organisms can be affected, bringing microbial activity to a halt. Soil pores are closed, imposing severe limitations on infiltration and increasing runoff</a:t>
            </a:r>
            <a:endParaRPr lang="en-IN" sz="1600" dirty="0"/>
          </a:p>
        </p:txBody>
      </p:sp>
      <p:sp>
        <p:nvSpPr>
          <p:cNvPr id="10" name="Rounded Rectangle 9"/>
          <p:cNvSpPr/>
          <p:nvPr/>
        </p:nvSpPr>
        <p:spPr>
          <a:xfrm>
            <a:off x="304800" y="3581400"/>
            <a:ext cx="3733800" cy="3124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IN" dirty="0" smtClean="0">
                <a:solidFill>
                  <a:schemeClr val="bg1"/>
                </a:solidFill>
              </a:rPr>
              <a:t>FREQUENT TILLAGE AND WATER QUALITY:-</a:t>
            </a:r>
          </a:p>
          <a:p>
            <a:pPr fontAlgn="base"/>
            <a:r>
              <a:rPr lang="en-IN" sz="1600" dirty="0" smtClean="0"/>
              <a:t>Frequent tillage can also contribute to deterioration in overall surface water quality. Sediment from soil erosion is a major water quality pollutant. Sediment also transports nitrogen and phosphorus from fields into lakes and streams, leading to '</a:t>
            </a:r>
            <a:r>
              <a:rPr lang="en-IN" sz="1600" dirty="0" err="1" smtClean="0"/>
              <a:t>eutrophication</a:t>
            </a:r>
            <a:r>
              <a:rPr lang="en-IN" sz="1600" dirty="0" smtClean="0"/>
              <a:t>’.</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8839200" cy="461665"/>
          </a:xfrm>
          <a:prstGeom prst="rect">
            <a:avLst/>
          </a:prstGeom>
        </p:spPr>
        <p:txBody>
          <a:bodyPr wrap="square">
            <a:spAutoFit/>
          </a:bodyPr>
          <a:lstStyle/>
          <a:p>
            <a:pPr algn="ctr"/>
            <a:r>
              <a:rPr lang="en-IN" sz="2400" dirty="0" smtClean="0"/>
              <a:t>MODERN CONCEPT OF TILLAGE:-</a:t>
            </a:r>
          </a:p>
        </p:txBody>
      </p:sp>
      <p:sp>
        <p:nvSpPr>
          <p:cNvPr id="3" name="TextBox 2"/>
          <p:cNvSpPr txBox="1"/>
          <p:nvPr/>
        </p:nvSpPr>
        <p:spPr>
          <a:xfrm>
            <a:off x="914400" y="762000"/>
            <a:ext cx="8077200" cy="5632311"/>
          </a:xfrm>
          <a:prstGeom prst="rect">
            <a:avLst/>
          </a:prstGeom>
          <a:noFill/>
        </p:spPr>
        <p:txBody>
          <a:bodyPr wrap="square" rtlCol="0">
            <a:spAutoFit/>
          </a:bodyPr>
          <a:lstStyle/>
          <a:p>
            <a:pPr>
              <a:buFont typeface="Wingdings" pitchFamily="2" charset="2"/>
              <a:buChar char="Ø"/>
            </a:pPr>
            <a:r>
              <a:rPr lang="en-IN" dirty="0" smtClean="0"/>
              <a:t>In conventional tillage the soil is opened with a mould board plough for primary tillage. The soil mass is broken into a loose system of clods of mixed sizes. Subsequently a fine seed bed is prepared by secondary tillage in which operations like crushing of clods, repacking, incorporation of plant residues, fertilizers, smoothing of soil surface etc. is done.</a:t>
            </a:r>
          </a:p>
          <a:p>
            <a:pPr>
              <a:buFont typeface="Wingdings" pitchFamily="2" charset="2"/>
              <a:buChar char="Ø"/>
            </a:pPr>
            <a:endParaRPr lang="en-IN" dirty="0" smtClean="0"/>
          </a:p>
          <a:p>
            <a:pPr>
              <a:buFont typeface="Wingdings" pitchFamily="2" charset="2"/>
              <a:buChar char="Ø"/>
            </a:pPr>
            <a:r>
              <a:rPr lang="en-IN" dirty="0" smtClean="0"/>
              <a:t>This process involves wastage of energy and destruction of soil structure. To   cut down cost of tillage researches were done to know whether several tillage operation are needed or not. The concept of minimum tillage was conceived in USA as repeated use of machinery resulted is destroying soil structure, causing soil pans and also soil erosion. The important aspect of tillage is weed control and this can be achieved by using herbicides.</a:t>
            </a:r>
          </a:p>
          <a:p>
            <a:pPr>
              <a:buFont typeface="Wingdings" pitchFamily="2" charset="2"/>
              <a:buChar char="Ø"/>
            </a:pPr>
            <a:endParaRPr lang="en-IN" dirty="0" smtClean="0"/>
          </a:p>
          <a:p>
            <a:pPr>
              <a:buFont typeface="Wingdings" pitchFamily="2" charset="2"/>
              <a:buChar char="Ø"/>
            </a:pPr>
            <a:r>
              <a:rPr lang="en-IN" dirty="0" smtClean="0"/>
              <a:t>The practice of inverting the top soil in order to bury the crop residues is less important object of tillage in modern field management. Crop residues can and in many cases be left over as stubble mulch to protect against soil erosion and evaporation loss. Researchers have shown that frequent tillage is often rarely beneficial and in fact detrimental. All these reasons led to the development and practice of minimum tillage, zero tillage and stubble mulch farming.</a:t>
            </a:r>
            <a:endParaRPr lang="en-US" dirty="0" smtClean="0"/>
          </a:p>
          <a:p>
            <a:pPr>
              <a:buFont typeface="Wingdings" pitchFamily="2" charset="2"/>
              <a:buChar char="Ø"/>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28600" y="838200"/>
            <a:ext cx="4343400" cy="586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smtClean="0">
                <a:solidFill>
                  <a:schemeClr val="bg1"/>
                </a:solidFill>
              </a:rPr>
              <a:t>Tillage is a key agricultural practice that has both benefits and drawbacks. While conventional tillage has been the norm for many years, alternative tillage practices are gaining popularity due to their potential to improve soil health and reduce environmental impacts.</a:t>
            </a:r>
          </a:p>
          <a:p>
            <a:endParaRPr lang="en-IN" dirty="0" smtClean="0">
              <a:solidFill>
                <a:schemeClr val="bg1"/>
              </a:solidFill>
            </a:endParaRPr>
          </a:p>
          <a:p>
            <a:r>
              <a:rPr lang="en-IN" sz="1600" dirty="0" smtClean="0">
                <a:solidFill>
                  <a:schemeClr val="bg1"/>
                </a:solidFill>
              </a:rPr>
              <a:t>Ultimately, the choice of tillage method will depend on factors such as soil type, climate, crop type, and farm management goals. By carefully considering these factors, farmers can make informed decisions about tillage practices that will benefit both their crops and the environment.</a:t>
            </a:r>
            <a:endParaRPr lang="en-IN" sz="1600" dirty="0">
              <a:solidFill>
                <a:schemeClr val="bg1"/>
              </a:solidFill>
            </a:endParaRPr>
          </a:p>
        </p:txBody>
      </p:sp>
      <p:sp>
        <p:nvSpPr>
          <p:cNvPr id="6" name="Rounded Rectangle 5"/>
          <p:cNvSpPr/>
          <p:nvPr/>
        </p:nvSpPr>
        <p:spPr>
          <a:xfrm>
            <a:off x="4800600" y="838200"/>
            <a:ext cx="4191000" cy="5867400"/>
          </a:xfrm>
          <a:prstGeom prst="roundRect">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152400"/>
            <a:ext cx="9144000" cy="584775"/>
          </a:xfrm>
          <a:prstGeom prst="rect">
            <a:avLst/>
          </a:prstGeom>
          <a:noFill/>
        </p:spPr>
        <p:txBody>
          <a:bodyPr wrap="square" rtlCol="0">
            <a:spAutoFit/>
          </a:bodyPr>
          <a:lstStyle/>
          <a:p>
            <a:pPr algn="ctr"/>
            <a:r>
              <a:rPr lang="en-US" sz="3200" dirty="0" smtClean="0">
                <a:solidFill>
                  <a:srgbClr val="FF0000"/>
                </a:solidFill>
              </a:rPr>
              <a:t>Conclusion</a:t>
            </a:r>
            <a:endParaRPr lang="en-US" sz="3200"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676400"/>
            <a:ext cx="7543800" cy="1200329"/>
          </a:xfrm>
          <a:prstGeom prst="rect">
            <a:avLst/>
          </a:prstGeom>
          <a:noFill/>
        </p:spPr>
        <p:txBody>
          <a:bodyPr wrap="square" rtlCol="0">
            <a:spAutoFit/>
          </a:bodyPr>
          <a:lstStyle/>
          <a:p>
            <a:pPr algn="ctr"/>
            <a:r>
              <a:rPr lang="en-US" sz="7200" dirty="0" smtClean="0"/>
              <a:t>TILLAGE</a:t>
            </a:r>
            <a:endParaRPr lang="en-US" sz="7200" dirty="0"/>
          </a:p>
        </p:txBody>
      </p:sp>
      <p:sp>
        <p:nvSpPr>
          <p:cNvPr id="4" name="Rounded Rectangle 3"/>
          <p:cNvSpPr/>
          <p:nvPr/>
        </p:nvSpPr>
        <p:spPr>
          <a:xfrm>
            <a:off x="228600" y="4648200"/>
            <a:ext cx="2895600" cy="1905000"/>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bg1"/>
                </a:solidFill>
              </a:rPr>
              <a:t>SUBMITTED BY</a:t>
            </a:r>
            <a:endParaRPr lang="en-US" sz="2400" b="1" dirty="0">
              <a:solidFill>
                <a:schemeClr val="bg1"/>
              </a:solidFill>
            </a:endParaRPr>
          </a:p>
          <a:p>
            <a:pPr algn="ctr"/>
            <a:r>
              <a:rPr lang="en-US" dirty="0">
                <a:solidFill>
                  <a:schemeClr val="bg1"/>
                </a:solidFill>
              </a:rPr>
              <a:t>Name </a:t>
            </a:r>
            <a:r>
              <a:rPr lang="en-US" dirty="0" smtClean="0">
                <a:solidFill>
                  <a:schemeClr val="bg1"/>
                </a:solidFill>
              </a:rPr>
              <a:t>–………</a:t>
            </a:r>
            <a:endParaRPr lang="en-US" dirty="0">
              <a:solidFill>
                <a:schemeClr val="bg1"/>
              </a:solidFill>
            </a:endParaRPr>
          </a:p>
          <a:p>
            <a:pPr algn="ctr"/>
            <a:r>
              <a:rPr lang="en-US" dirty="0">
                <a:solidFill>
                  <a:schemeClr val="bg1"/>
                </a:solidFill>
              </a:rPr>
              <a:t>Roll </a:t>
            </a:r>
            <a:r>
              <a:rPr lang="en-US" dirty="0" smtClean="0">
                <a:solidFill>
                  <a:schemeClr val="bg1"/>
                </a:solidFill>
              </a:rPr>
              <a:t>No-</a:t>
            </a:r>
            <a:r>
              <a:rPr lang="en-US" dirty="0" smtClean="0">
                <a:solidFill>
                  <a:schemeClr val="bg1"/>
                </a:solidFill>
                <a:latin typeface="Aparajita" pitchFamily="18" charset="0"/>
                <a:cs typeface="Aparajita" pitchFamily="18" charset="0"/>
              </a:rPr>
              <a:t>…….</a:t>
            </a:r>
            <a:r>
              <a:rPr lang="en-US" dirty="0" smtClean="0">
                <a:solidFill>
                  <a:schemeClr val="bg1"/>
                </a:solidFill>
              </a:rPr>
              <a:t> </a:t>
            </a:r>
            <a:endParaRPr lang="en-IN" dirty="0">
              <a:solidFill>
                <a:schemeClr val="bg1"/>
              </a:solidFill>
            </a:endParaRPr>
          </a:p>
        </p:txBody>
      </p:sp>
      <p:sp>
        <p:nvSpPr>
          <p:cNvPr id="6" name="Rounded Rectangle 5"/>
          <p:cNvSpPr/>
          <p:nvPr/>
        </p:nvSpPr>
        <p:spPr>
          <a:xfrm>
            <a:off x="3228109" y="4648200"/>
            <a:ext cx="2840182" cy="191916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smtClean="0">
                <a:solidFill>
                  <a:schemeClr val="bg1"/>
                </a:solidFill>
                <a:latin typeface="Bell MT" pitchFamily="18" charset="0"/>
              </a:rPr>
              <a:t>H.O.D</a:t>
            </a:r>
            <a:endParaRPr lang="en-US" b="1" dirty="0">
              <a:solidFill>
                <a:schemeClr val="bg1"/>
              </a:solidFill>
              <a:latin typeface="Bell MT" pitchFamily="18" charset="0"/>
            </a:endParaRPr>
          </a:p>
          <a:p>
            <a:pPr algn="ctr"/>
            <a:r>
              <a:rPr lang="en-US" b="1" dirty="0" smtClean="0">
                <a:solidFill>
                  <a:schemeClr val="bg1"/>
                </a:solidFill>
                <a:latin typeface="Bell MT" pitchFamily="18" charset="0"/>
              </a:rPr>
              <a:t>Name …….</a:t>
            </a:r>
            <a:endParaRPr lang="en-US" b="1" dirty="0">
              <a:solidFill>
                <a:schemeClr val="bg1"/>
              </a:solidFill>
              <a:latin typeface="Bell MT" pitchFamily="18" charset="0"/>
            </a:endParaRPr>
          </a:p>
        </p:txBody>
      </p:sp>
      <p:sp>
        <p:nvSpPr>
          <p:cNvPr id="7" name="Rounded Rectangle 6"/>
          <p:cNvSpPr/>
          <p:nvPr/>
        </p:nvSpPr>
        <p:spPr>
          <a:xfrm>
            <a:off x="6172200" y="4648200"/>
            <a:ext cx="2840182" cy="1919169"/>
          </a:xfrm>
          <a:prstGeom prst="round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1"/>
              </a:solidFill>
            </a:endParaRPr>
          </a:p>
          <a:p>
            <a:pPr algn="ctr"/>
            <a:r>
              <a:rPr lang="en-US" b="1" dirty="0">
                <a:solidFill>
                  <a:schemeClr val="bg1"/>
                </a:solidFill>
              </a:rPr>
              <a:t>LECTURER</a:t>
            </a:r>
          </a:p>
          <a:p>
            <a:pPr algn="ctr"/>
            <a:r>
              <a:rPr lang="en-US" smtClean="0">
                <a:solidFill>
                  <a:schemeClr val="bg1"/>
                </a:solidFill>
              </a:rPr>
              <a:t>Name ……..</a:t>
            </a:r>
            <a:endParaRPr 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2590800"/>
            <a:ext cx="6248400" cy="923330"/>
          </a:xfrm>
          <a:prstGeom prst="rect">
            <a:avLst/>
          </a:prstGeom>
          <a:noFill/>
        </p:spPr>
        <p:txBody>
          <a:bodyPr wrap="square" rtlCol="0">
            <a:spAutoFit/>
          </a:bodyPr>
          <a:lstStyle/>
          <a:p>
            <a:r>
              <a:rPr lang="en-US" sz="5400" dirty="0" smtClean="0">
                <a:solidFill>
                  <a:srgbClr val="FF0000"/>
                </a:solidFill>
              </a:rPr>
              <a:t>THANK YOU SIR</a:t>
            </a:r>
            <a:endParaRPr lang="en-US" sz="5400"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1000"/>
            <a:ext cx="9144000" cy="707886"/>
          </a:xfrm>
          <a:prstGeom prst="rect">
            <a:avLst/>
          </a:prstGeom>
          <a:noFill/>
        </p:spPr>
        <p:txBody>
          <a:bodyPr wrap="square" rtlCol="0">
            <a:spAutoFit/>
          </a:bodyPr>
          <a:lstStyle/>
          <a:p>
            <a:pPr algn="ctr"/>
            <a:r>
              <a:rPr lang="en-US" sz="4000" dirty="0" smtClean="0">
                <a:ln w="18415" cmpd="sng">
                  <a:solidFill>
                    <a:srgbClr val="C00000"/>
                  </a:solidFill>
                  <a:prstDash val="solid"/>
                </a:ln>
                <a:solidFill>
                  <a:srgbClr val="002060"/>
                </a:solidFill>
                <a:effectLst>
                  <a:outerShdw blurRad="63500" dir="3600000" algn="tl" rotWithShape="0">
                    <a:srgbClr val="000000">
                      <a:alpha val="70000"/>
                    </a:srgbClr>
                  </a:outerShdw>
                </a:effectLst>
              </a:rPr>
              <a:t>INTRODUCTION</a:t>
            </a:r>
            <a:endParaRPr lang="en-US" sz="4000" dirty="0">
              <a:ln w="18415" cmpd="sng">
                <a:solidFill>
                  <a:srgbClr val="C00000"/>
                </a:solidFill>
                <a:prstDash val="solid"/>
              </a:ln>
              <a:solidFill>
                <a:srgbClr val="002060"/>
              </a:solidFill>
            </a:endParaRPr>
          </a:p>
        </p:txBody>
      </p:sp>
      <p:sp>
        <p:nvSpPr>
          <p:cNvPr id="3" name="TextBox 2"/>
          <p:cNvSpPr txBox="1"/>
          <p:nvPr/>
        </p:nvSpPr>
        <p:spPr>
          <a:xfrm>
            <a:off x="990600" y="1905000"/>
            <a:ext cx="7467600" cy="4093428"/>
          </a:xfrm>
          <a:prstGeom prst="rect">
            <a:avLst/>
          </a:prstGeom>
          <a:noFill/>
        </p:spPr>
        <p:txBody>
          <a:bodyPr wrap="square" rtlCol="0">
            <a:spAutoFit/>
          </a:bodyPr>
          <a:lstStyle/>
          <a:p>
            <a:pPr marL="342900" indent="-342900">
              <a:buClr>
                <a:srgbClr val="00B050"/>
              </a:buClr>
              <a:buFont typeface="Arial" pitchFamily="34" charset="0"/>
              <a:buChar char="•"/>
            </a:pPr>
            <a:r>
              <a:rPr lang="en-IN" sz="2000" dirty="0" smtClean="0"/>
              <a:t>Tillage is the first and the most important operation in crop production.</a:t>
            </a:r>
          </a:p>
          <a:p>
            <a:pPr>
              <a:buClr>
                <a:srgbClr val="00B050"/>
              </a:buClr>
              <a:buFont typeface="Arial" pitchFamily="34" charset="0"/>
              <a:buChar char="•"/>
            </a:pPr>
            <a:endParaRPr lang="en-IN" sz="2000" dirty="0" smtClean="0"/>
          </a:p>
          <a:p>
            <a:pPr>
              <a:buClr>
                <a:srgbClr val="00B050"/>
              </a:buClr>
              <a:buFont typeface="Arial" pitchFamily="34" charset="0"/>
              <a:buChar char="•"/>
            </a:pPr>
            <a:r>
              <a:rPr lang="en-IN" sz="2000" dirty="0" smtClean="0"/>
              <a:t>    Tillage operations are generally carried out before sowing or</a:t>
            </a:r>
          </a:p>
          <a:p>
            <a:pPr>
              <a:buClr>
                <a:srgbClr val="00B050"/>
              </a:buClr>
            </a:pPr>
            <a:r>
              <a:rPr lang="en-IN" sz="2000" dirty="0" smtClean="0"/>
              <a:t>      planting.</a:t>
            </a:r>
          </a:p>
          <a:p>
            <a:pPr>
              <a:buClr>
                <a:srgbClr val="00B050"/>
              </a:buClr>
            </a:pPr>
            <a:endParaRPr lang="en-IN" sz="2000" dirty="0"/>
          </a:p>
          <a:p>
            <a:pPr>
              <a:buClr>
                <a:srgbClr val="00B050"/>
              </a:buClr>
              <a:buFont typeface="Arial" pitchFamily="34" charset="0"/>
              <a:buChar char="•"/>
            </a:pPr>
            <a:r>
              <a:rPr lang="en-IN" sz="2000" dirty="0" smtClean="0"/>
              <a:t>    Although a very large area of land is available in the world, all of      </a:t>
            </a:r>
          </a:p>
          <a:p>
            <a:pPr>
              <a:buClr>
                <a:srgbClr val="00B050"/>
              </a:buClr>
            </a:pPr>
            <a:r>
              <a:rPr lang="en-IN" sz="2000" dirty="0" smtClean="0"/>
              <a:t>     it is not fit for crop production.</a:t>
            </a:r>
          </a:p>
          <a:p>
            <a:pPr>
              <a:buClr>
                <a:srgbClr val="00B050"/>
              </a:buClr>
              <a:buFont typeface="Arial" pitchFamily="34" charset="0"/>
              <a:buChar char="•"/>
            </a:pPr>
            <a:endParaRPr lang="en-IN" sz="2000" dirty="0"/>
          </a:p>
          <a:p>
            <a:pPr>
              <a:buClr>
                <a:srgbClr val="00B050"/>
              </a:buClr>
              <a:buFont typeface="Arial" pitchFamily="34" charset="0"/>
              <a:buChar char="•"/>
            </a:pPr>
            <a:r>
              <a:rPr lang="en-IN" sz="2000" dirty="0" smtClean="0"/>
              <a:t>   In order to bring to bring these these areas into an economically</a:t>
            </a:r>
          </a:p>
          <a:p>
            <a:pPr>
              <a:buClr>
                <a:srgbClr val="00B050"/>
              </a:buClr>
            </a:pPr>
            <a:r>
              <a:rPr lang="en-IN" sz="2000" dirty="0" smtClean="0"/>
              <a:t>    fit condition, variety of mechanical operations have</a:t>
            </a:r>
          </a:p>
          <a:p>
            <a:pPr>
              <a:buClr>
                <a:srgbClr val="00B050"/>
              </a:buClr>
            </a:pPr>
            <a:r>
              <a:rPr lang="en-IN" sz="2000" dirty="0"/>
              <a:t> </a:t>
            </a:r>
            <a:r>
              <a:rPr lang="en-IN" sz="2000" dirty="0" smtClean="0"/>
              <a:t>   to be performed.</a:t>
            </a:r>
            <a:endParaRPr lang="en-US" sz="2000" dirty="0" smtClean="0"/>
          </a:p>
          <a:p>
            <a:pPr>
              <a:buClr>
                <a:srgbClr val="00B050"/>
              </a:buClr>
            </a:pP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04800"/>
            <a:ext cx="9144000" cy="646331"/>
          </a:xfrm>
          <a:prstGeom prst="rect">
            <a:avLst/>
          </a:prstGeom>
          <a:noFill/>
        </p:spPr>
        <p:txBody>
          <a:bodyPr wrap="square" rtlCol="0">
            <a:spAutoFit/>
          </a:bodyPr>
          <a:lstStyle/>
          <a:p>
            <a:pPr algn="ctr"/>
            <a:r>
              <a:rPr lang="en-US" sz="3600" dirty="0" smtClean="0">
                <a:solidFill>
                  <a:srgbClr val="FF0000"/>
                </a:solidFill>
              </a:rPr>
              <a:t>TILLAGE</a:t>
            </a:r>
            <a:endParaRPr lang="en-US" sz="3600" dirty="0">
              <a:solidFill>
                <a:srgbClr val="FF0000"/>
              </a:solidFill>
            </a:endParaRPr>
          </a:p>
        </p:txBody>
      </p:sp>
      <p:sp>
        <p:nvSpPr>
          <p:cNvPr id="3" name="TextBox 2"/>
          <p:cNvSpPr txBox="1"/>
          <p:nvPr/>
        </p:nvSpPr>
        <p:spPr>
          <a:xfrm>
            <a:off x="838200" y="1371600"/>
            <a:ext cx="7620000" cy="707886"/>
          </a:xfrm>
          <a:prstGeom prst="rect">
            <a:avLst/>
          </a:prstGeom>
          <a:noFill/>
        </p:spPr>
        <p:txBody>
          <a:bodyPr wrap="square" rtlCol="0">
            <a:spAutoFit/>
          </a:bodyPr>
          <a:lstStyle/>
          <a:p>
            <a:r>
              <a:rPr lang="en-IN" sz="2000" dirty="0" smtClean="0">
                <a:solidFill>
                  <a:schemeClr val="bg1"/>
                </a:solidFill>
              </a:rPr>
              <a:t>Tillage is the mechanical manipulation of soil to provide favourable condition for crop production.</a:t>
            </a:r>
            <a:endParaRPr lang="en-US" sz="2000" dirty="0">
              <a:solidFill>
                <a:schemeClr val="bg1"/>
              </a:solidFill>
            </a:endParaRPr>
          </a:p>
        </p:txBody>
      </p:sp>
      <p:sp>
        <p:nvSpPr>
          <p:cNvPr id="4" name="Rounded Rectangle 3"/>
          <p:cNvSpPr/>
          <p:nvPr/>
        </p:nvSpPr>
        <p:spPr>
          <a:xfrm>
            <a:off x="1066800" y="2438400"/>
            <a:ext cx="7162800" cy="3505200"/>
          </a:xfrm>
          <a:prstGeom prst="roundRect">
            <a:avLst/>
          </a:prstGeom>
          <a:blipFill>
            <a:blip r:embed="rId2" cstate="print"/>
            <a:stretch>
              <a:fillRect/>
            </a:stretch>
          </a:blipFill>
          <a:ln>
            <a:solidFill>
              <a:schemeClr val="bg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04800"/>
            <a:ext cx="3429000" cy="369332"/>
          </a:xfrm>
          <a:prstGeom prst="rect">
            <a:avLst/>
          </a:prstGeom>
          <a:noFill/>
        </p:spPr>
        <p:txBody>
          <a:bodyPr wrap="square" rtlCol="0">
            <a:spAutoFit/>
          </a:bodyPr>
          <a:lstStyle/>
          <a:p>
            <a:r>
              <a:rPr lang="en-US" b="1" dirty="0">
                <a:solidFill>
                  <a:schemeClr val="bg1"/>
                </a:solidFill>
              </a:rPr>
              <a:t>HISTORY OF TILLAGE</a:t>
            </a:r>
            <a:endParaRPr lang="en-US" dirty="0">
              <a:solidFill>
                <a:schemeClr val="bg1"/>
              </a:solidFill>
            </a:endParaRPr>
          </a:p>
        </p:txBody>
      </p:sp>
      <p:sp>
        <p:nvSpPr>
          <p:cNvPr id="4" name="Rounded Rectangle 3"/>
          <p:cNvSpPr/>
          <p:nvPr/>
        </p:nvSpPr>
        <p:spPr>
          <a:xfrm>
            <a:off x="152400" y="838200"/>
            <a:ext cx="4191000" cy="5867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04800" y="990600"/>
            <a:ext cx="3962400" cy="4985980"/>
          </a:xfrm>
          <a:prstGeom prst="rect">
            <a:avLst/>
          </a:prstGeom>
        </p:spPr>
        <p:txBody>
          <a:bodyPr wrap="square">
            <a:spAutoFit/>
          </a:bodyPr>
          <a:lstStyle/>
          <a:p>
            <a:r>
              <a:rPr lang="en-IN" sz="2400" b="1" dirty="0" smtClean="0"/>
              <a:t>The Origins of Tillage</a:t>
            </a:r>
          </a:p>
          <a:p>
            <a:endParaRPr lang="en-IN" sz="2400" b="1" dirty="0" smtClean="0"/>
          </a:p>
          <a:p>
            <a:r>
              <a:rPr lang="en-IN" dirty="0" smtClean="0">
                <a:solidFill>
                  <a:schemeClr val="bg1"/>
                </a:solidFill>
              </a:rPr>
              <a:t>Tillage is a practice that has been used by humans for thousands of years. The earliest evidence of tillage dates back to around 5000 BCE in ancient Mesopotamia, where farmers used primitive </a:t>
            </a:r>
            <a:r>
              <a:rPr lang="en-IN" dirty="0" err="1" smtClean="0">
                <a:solidFill>
                  <a:schemeClr val="bg1"/>
                </a:solidFill>
              </a:rPr>
              <a:t>plows</a:t>
            </a:r>
            <a:r>
              <a:rPr lang="en-IN" dirty="0" smtClean="0">
                <a:solidFill>
                  <a:schemeClr val="bg1"/>
                </a:solidFill>
              </a:rPr>
              <a:t> to prepare their fields for planting.</a:t>
            </a:r>
          </a:p>
          <a:p>
            <a:endParaRPr lang="en-IN" dirty="0" smtClean="0">
              <a:solidFill>
                <a:schemeClr val="bg1"/>
              </a:solidFill>
            </a:endParaRPr>
          </a:p>
          <a:p>
            <a:r>
              <a:rPr lang="en-IN" dirty="0" smtClean="0">
                <a:solidFill>
                  <a:schemeClr val="bg1"/>
                </a:solidFill>
              </a:rPr>
              <a:t>Over time, the practice of tillage spread throughout the world as agriculture became more widespread. In Europe, the Romans were known for their advanced tillage techniques, which included the use of iron </a:t>
            </a:r>
            <a:r>
              <a:rPr lang="en-IN" dirty="0" err="1" smtClean="0">
                <a:solidFill>
                  <a:schemeClr val="bg1"/>
                </a:solidFill>
              </a:rPr>
              <a:t>plows</a:t>
            </a:r>
            <a:r>
              <a:rPr lang="en-IN" dirty="0" smtClean="0">
                <a:solidFill>
                  <a:schemeClr val="bg1"/>
                </a:solidFill>
              </a:rPr>
              <a:t> and animal power.</a:t>
            </a:r>
            <a:endParaRPr lang="en-IN" dirty="0">
              <a:solidFill>
                <a:schemeClr val="bg1"/>
              </a:solidFill>
            </a:endParaRPr>
          </a:p>
        </p:txBody>
      </p:sp>
      <p:sp>
        <p:nvSpPr>
          <p:cNvPr id="6" name="Rounded Rectangle 5"/>
          <p:cNvSpPr/>
          <p:nvPr/>
        </p:nvSpPr>
        <p:spPr>
          <a:xfrm>
            <a:off x="4648200" y="762000"/>
            <a:ext cx="4343400" cy="5943600"/>
          </a:xfrm>
          <a:prstGeom prst="roundRect">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 y="457200"/>
            <a:ext cx="4191000" cy="609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572000" y="381000"/>
            <a:ext cx="4343400" cy="6172200"/>
          </a:xfrm>
          <a:prstGeom prst="roundRect">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04800" y="1066800"/>
            <a:ext cx="3810000" cy="5170646"/>
          </a:xfrm>
          <a:prstGeom prst="rect">
            <a:avLst/>
          </a:prstGeom>
        </p:spPr>
        <p:txBody>
          <a:bodyPr wrap="square">
            <a:spAutoFit/>
          </a:bodyPr>
          <a:lstStyle/>
          <a:p>
            <a:r>
              <a:rPr lang="en-IN" sz="2000" b="1" dirty="0" smtClean="0">
                <a:solidFill>
                  <a:schemeClr val="bg1"/>
                </a:solidFill>
              </a:rPr>
              <a:t>The Industrial Revolution and Tillage</a:t>
            </a:r>
          </a:p>
          <a:p>
            <a:endParaRPr lang="en-IN" sz="2000" b="1" dirty="0" smtClean="0">
              <a:solidFill>
                <a:schemeClr val="bg1"/>
              </a:solidFill>
            </a:endParaRPr>
          </a:p>
          <a:p>
            <a:r>
              <a:rPr lang="en-IN" dirty="0" smtClean="0"/>
              <a:t>The Industrial Revolution brought significant changes to tillage practices. With the invention of new farm machinery like the steam-powered tractor and the mechanical reaper, farmers were able to till larger fields and harvest crops more efficiently than ever before.</a:t>
            </a:r>
          </a:p>
          <a:p>
            <a:endParaRPr lang="en-IN" dirty="0" smtClean="0"/>
          </a:p>
          <a:p>
            <a:r>
              <a:rPr lang="en-IN" dirty="0" smtClean="0"/>
              <a:t>However, these advances also led to concerns about soil erosion and depletion, as well as the displacement of small farmers who could not afford the expensive new equipment.</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 y="457200"/>
            <a:ext cx="4191000" cy="609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572000" y="381000"/>
            <a:ext cx="4343400" cy="6172200"/>
          </a:xfrm>
          <a:prstGeom prst="roundRect">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04800" y="838200"/>
            <a:ext cx="3810000" cy="5355312"/>
          </a:xfrm>
          <a:prstGeom prst="rect">
            <a:avLst/>
          </a:prstGeom>
        </p:spPr>
        <p:txBody>
          <a:bodyPr wrap="square">
            <a:spAutoFit/>
          </a:bodyPr>
          <a:lstStyle/>
          <a:p>
            <a:r>
              <a:rPr lang="en-IN" sz="2200" b="1" dirty="0" smtClean="0"/>
              <a:t>Modern Tillage Techniques</a:t>
            </a:r>
          </a:p>
          <a:p>
            <a:r>
              <a:rPr lang="en-IN" sz="2000" dirty="0" smtClean="0"/>
              <a:t>Today, tillage practices continue to evolve as farmers seek to balance productivity with sustainability. Conservation tillage methods like no-till and reduced tillage have become increasingly popular, as they help to reduce soil erosion and improve soil health.</a:t>
            </a:r>
          </a:p>
          <a:p>
            <a:endParaRPr lang="en-IN" sz="2000" dirty="0" smtClean="0"/>
          </a:p>
          <a:p>
            <a:r>
              <a:rPr lang="en-IN" sz="2000" dirty="0" smtClean="0"/>
              <a:t>At the same time, new technologies like precision farming and GPS-guided tractors are allowing farmers to till their fields more precisely and efficiently than ever before.</a:t>
            </a:r>
            <a:endParaRPr lang="en-IN"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52400" y="381000"/>
            <a:ext cx="4800600" cy="624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OBJECTIVES OF TILLAGE</a:t>
            </a:r>
          </a:p>
          <a:p>
            <a:pPr algn="ctr"/>
            <a:endParaRPr lang="en-IN" dirty="0" smtClean="0"/>
          </a:p>
          <a:p>
            <a:pPr algn="ctr"/>
            <a:endParaRPr lang="en-IN" dirty="0" smtClean="0"/>
          </a:p>
          <a:p>
            <a:pPr marL="342900" indent="-342900">
              <a:buFont typeface="+mj-lt"/>
              <a:buAutoNum type="arabicPeriod"/>
            </a:pPr>
            <a:r>
              <a:rPr lang="en-IN" dirty="0" smtClean="0">
                <a:solidFill>
                  <a:schemeClr val="bg1"/>
                </a:solidFill>
              </a:rPr>
              <a:t>Suitable seed bed preparation</a:t>
            </a:r>
          </a:p>
          <a:p>
            <a:pPr marL="342900" indent="-342900">
              <a:buFont typeface="+mj-lt"/>
              <a:buAutoNum type="arabicPeriod"/>
            </a:pPr>
            <a:endParaRPr lang="en-IN" dirty="0" smtClean="0">
              <a:solidFill>
                <a:schemeClr val="bg1"/>
              </a:solidFill>
            </a:endParaRPr>
          </a:p>
          <a:p>
            <a:pPr marL="342900" indent="-342900">
              <a:buFont typeface="+mj-lt"/>
              <a:buAutoNum type="arabicPeriod"/>
            </a:pPr>
            <a:r>
              <a:rPr lang="en-IN" dirty="0" smtClean="0">
                <a:solidFill>
                  <a:schemeClr val="bg1"/>
                </a:solidFill>
              </a:rPr>
              <a:t>Weed control</a:t>
            </a:r>
          </a:p>
          <a:p>
            <a:pPr marL="342900" indent="-342900">
              <a:buFont typeface="+mj-lt"/>
              <a:buAutoNum type="arabicPeriod"/>
            </a:pPr>
            <a:endParaRPr lang="en-IN" dirty="0" smtClean="0">
              <a:solidFill>
                <a:schemeClr val="bg1"/>
              </a:solidFill>
            </a:endParaRPr>
          </a:p>
          <a:p>
            <a:pPr marL="342900" indent="-342900">
              <a:buFont typeface="+mj-lt"/>
              <a:buAutoNum type="arabicPeriod"/>
            </a:pPr>
            <a:r>
              <a:rPr lang="en-IN" dirty="0" smtClean="0">
                <a:solidFill>
                  <a:schemeClr val="bg1"/>
                </a:solidFill>
              </a:rPr>
              <a:t>Soil and water conservation</a:t>
            </a:r>
          </a:p>
          <a:p>
            <a:pPr marL="342900" indent="-342900">
              <a:buFont typeface="+mj-lt"/>
              <a:buAutoNum type="arabicPeriod"/>
            </a:pPr>
            <a:endParaRPr lang="en-IN" dirty="0" smtClean="0">
              <a:solidFill>
                <a:schemeClr val="bg1"/>
              </a:solidFill>
            </a:endParaRPr>
          </a:p>
          <a:p>
            <a:pPr marL="342900" indent="-342900">
              <a:buFont typeface="+mj-lt"/>
              <a:buAutoNum type="arabicPeriod"/>
            </a:pPr>
            <a:r>
              <a:rPr lang="en-IN" dirty="0" smtClean="0">
                <a:solidFill>
                  <a:schemeClr val="bg1"/>
                </a:solidFill>
              </a:rPr>
              <a:t>Improvement of soil structure</a:t>
            </a:r>
          </a:p>
          <a:p>
            <a:pPr marL="342900" indent="-342900">
              <a:buFont typeface="+mj-lt"/>
              <a:buAutoNum type="arabicPeriod"/>
            </a:pPr>
            <a:endParaRPr lang="en-IN" dirty="0" smtClean="0">
              <a:solidFill>
                <a:schemeClr val="bg1"/>
              </a:solidFill>
            </a:endParaRPr>
          </a:p>
          <a:p>
            <a:pPr marL="342900" indent="-342900">
              <a:buFont typeface="+mj-lt"/>
              <a:buAutoNum type="arabicPeriod"/>
            </a:pPr>
            <a:r>
              <a:rPr lang="en-IN" dirty="0" smtClean="0">
                <a:solidFill>
                  <a:schemeClr val="bg1"/>
                </a:solidFill>
              </a:rPr>
              <a:t> Soil permeability</a:t>
            </a:r>
          </a:p>
          <a:p>
            <a:pPr marL="342900" indent="-342900">
              <a:buFont typeface="+mj-lt"/>
              <a:buAutoNum type="arabicPeriod"/>
            </a:pPr>
            <a:endParaRPr lang="en-IN" dirty="0" smtClean="0">
              <a:solidFill>
                <a:schemeClr val="bg1"/>
              </a:solidFill>
            </a:endParaRPr>
          </a:p>
          <a:p>
            <a:pPr marL="342900" indent="-342900">
              <a:buFont typeface="+mj-lt"/>
              <a:buAutoNum type="arabicPeriod"/>
            </a:pPr>
            <a:r>
              <a:rPr lang="en-IN" dirty="0" smtClean="0">
                <a:solidFill>
                  <a:schemeClr val="bg1"/>
                </a:solidFill>
              </a:rPr>
              <a:t>Soil aeration</a:t>
            </a:r>
          </a:p>
          <a:p>
            <a:pPr marL="342900" indent="-342900">
              <a:buFont typeface="+mj-lt"/>
              <a:buAutoNum type="arabicPeriod"/>
            </a:pPr>
            <a:endParaRPr lang="en-IN" dirty="0" smtClean="0">
              <a:solidFill>
                <a:schemeClr val="bg1"/>
              </a:solidFill>
            </a:endParaRPr>
          </a:p>
          <a:p>
            <a:pPr marL="342900" indent="-342900">
              <a:buFont typeface="+mj-lt"/>
              <a:buAutoNum type="arabicPeriod"/>
            </a:pPr>
            <a:r>
              <a:rPr lang="en-IN" dirty="0" smtClean="0">
                <a:solidFill>
                  <a:schemeClr val="bg1"/>
                </a:solidFill>
              </a:rPr>
              <a:t>Root penetration</a:t>
            </a:r>
          </a:p>
          <a:p>
            <a:pPr marL="342900" indent="-342900">
              <a:buFont typeface="+mj-lt"/>
              <a:buAutoNum type="arabicPeriod"/>
            </a:pPr>
            <a:endParaRPr lang="en-IN" dirty="0" smtClean="0">
              <a:solidFill>
                <a:schemeClr val="bg1"/>
              </a:solidFill>
            </a:endParaRPr>
          </a:p>
          <a:p>
            <a:pPr marL="342900" indent="-342900">
              <a:buFont typeface="+mj-lt"/>
              <a:buAutoNum type="arabicPeriod"/>
            </a:pPr>
            <a:r>
              <a:rPr lang="en-IN" dirty="0" smtClean="0">
                <a:solidFill>
                  <a:schemeClr val="bg1"/>
                </a:solidFill>
              </a:rPr>
              <a:t>Destruction of pests</a:t>
            </a:r>
            <a:endParaRPr lang="en-US" dirty="0">
              <a:solidFill>
                <a:schemeClr val="bg1"/>
              </a:solidFill>
            </a:endParaRPr>
          </a:p>
        </p:txBody>
      </p:sp>
      <p:sp>
        <p:nvSpPr>
          <p:cNvPr id="4" name="Rounded Rectangle 3"/>
          <p:cNvSpPr/>
          <p:nvPr/>
        </p:nvSpPr>
        <p:spPr>
          <a:xfrm>
            <a:off x="5410200" y="762000"/>
            <a:ext cx="3200400" cy="1524000"/>
          </a:xfrm>
          <a:prstGeom prst="roundRect">
            <a:avLst/>
          </a:prstGeom>
          <a:blipFill>
            <a:blip r:embed="rId2" cstate="print"/>
            <a:stretch>
              <a:fillRect/>
            </a:stretch>
          </a:blip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486400" y="2743200"/>
            <a:ext cx="3200400" cy="1524000"/>
          </a:xfrm>
          <a:prstGeom prst="roundRect">
            <a:avLst/>
          </a:prstGeom>
          <a:blipFill>
            <a:blip r:embed="rId3" cstate="print"/>
            <a:stretch>
              <a:fillRect/>
            </a:stretch>
          </a:blip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562600" y="4724400"/>
            <a:ext cx="3200400" cy="1524000"/>
          </a:xfrm>
          <a:prstGeom prst="roundRect">
            <a:avLst/>
          </a:prstGeom>
          <a:blipFill>
            <a:blip r:embed="rId4" cstate="print"/>
            <a:stretch>
              <a:fillRect/>
            </a:stretch>
          </a:blip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 y="457200"/>
            <a:ext cx="4191000" cy="609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572000" y="381000"/>
            <a:ext cx="4343400" cy="6172200"/>
          </a:xfrm>
          <a:prstGeom prst="roundRect">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04800" y="838200"/>
            <a:ext cx="3810000" cy="4893647"/>
          </a:xfrm>
          <a:prstGeom prst="rect">
            <a:avLst/>
          </a:prstGeom>
        </p:spPr>
        <p:txBody>
          <a:bodyPr wrap="square">
            <a:spAutoFit/>
          </a:bodyPr>
          <a:lstStyle/>
          <a:p>
            <a:r>
              <a:rPr lang="en-IN" sz="2400" b="1" dirty="0" smtClean="0"/>
              <a:t>Advantages of Tillage</a:t>
            </a:r>
          </a:p>
          <a:p>
            <a:endParaRPr lang="en-IN" sz="2400" b="1" dirty="0" smtClean="0"/>
          </a:p>
          <a:p>
            <a:r>
              <a:rPr lang="en-IN" sz="2000" dirty="0" smtClean="0"/>
              <a:t>One advantage of tillage is that it can help control weeds. By breaking up the soil, tillage can expose weed roots to the air and dry them out, making it harder for them to grow.</a:t>
            </a:r>
          </a:p>
          <a:p>
            <a:endParaRPr lang="en-IN" sz="2400" dirty="0" smtClean="0"/>
          </a:p>
          <a:p>
            <a:r>
              <a:rPr lang="en-IN" sz="2000" dirty="0" smtClean="0"/>
              <a:t>Tillage can also help improve soil structure and fertility. Breaking up the soil allows air and water to penetrate deeper, which can help plant roots grow stronger and healthier.</a:t>
            </a:r>
            <a:endParaRPr lang="en-IN" sz="2000"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472</TotalTime>
  <Words>1191</Words>
  <Application>Microsoft Office PowerPoint</Application>
  <PresentationFormat>On-screen Show (4:3)</PresentationFormat>
  <Paragraphs>160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Paper</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Nikhil</dc:creator>
  <cp:lastModifiedBy>Nikhil</cp:lastModifiedBy>
  <cp:revision>27</cp:revision>
  <dcterms:created xsi:type="dcterms:W3CDTF">2023-05-14T07:00:56Z</dcterms:created>
  <dcterms:modified xsi:type="dcterms:W3CDTF">2023-05-15T10:00:03Z</dcterms:modified>
</cp:coreProperties>
</file>